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55265-4B15-4224-8EA2-66D36CC19D3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89811B7-68E3-4E13-8557-DC4CA2FC4939}">
      <dgm:prSet phldrT="[Text]" custT="1"/>
      <dgm:spPr/>
      <dgm:t>
        <a:bodyPr/>
        <a:lstStyle/>
        <a:p>
          <a:r>
            <a:rPr lang="en-US" sz="1800" dirty="0" smtClean="0"/>
            <a:t>Sally Strict</a:t>
          </a:r>
        </a:p>
      </dgm:t>
    </dgm:pt>
    <dgm:pt modelId="{C886BADC-54D2-4DED-86B5-AEC1C9A721A5}" type="parTrans" cxnId="{5CE3E682-D9D5-459A-B7EA-0B727D11CCBC}">
      <dgm:prSet/>
      <dgm:spPr/>
      <dgm:t>
        <a:bodyPr/>
        <a:lstStyle/>
        <a:p>
          <a:endParaRPr lang="en-US"/>
        </a:p>
      </dgm:t>
    </dgm:pt>
    <dgm:pt modelId="{4926A539-65E8-40E0-873F-33D6CD875A9B}" type="sibTrans" cxnId="{5CE3E682-D9D5-459A-B7EA-0B727D11CCBC}">
      <dgm:prSet/>
      <dgm:spPr/>
      <dgm:t>
        <a:bodyPr/>
        <a:lstStyle/>
        <a:p>
          <a:endParaRPr lang="en-US"/>
        </a:p>
      </dgm:t>
    </dgm:pt>
    <dgm:pt modelId="{BB378A06-93E7-440C-BC2C-D640142EE419}">
      <dgm:prSet phldrT="[Text]" custT="1"/>
      <dgm:spPr/>
      <dgm:t>
        <a:bodyPr/>
        <a:lstStyle/>
        <a:p>
          <a:r>
            <a:rPr lang="en-US" sz="2000" dirty="0" smtClean="0"/>
            <a:t>Larry Lax</a:t>
          </a:r>
          <a:endParaRPr lang="en-US" sz="1800" dirty="0"/>
        </a:p>
      </dgm:t>
    </dgm:pt>
    <dgm:pt modelId="{6675ACA2-577D-4E0E-8C1D-B6E6A08EBFC5}" type="parTrans" cxnId="{CBF167E3-095D-4200-A54E-42442276E73A}">
      <dgm:prSet/>
      <dgm:spPr/>
      <dgm:t>
        <a:bodyPr/>
        <a:lstStyle/>
        <a:p>
          <a:endParaRPr lang="en-US"/>
        </a:p>
      </dgm:t>
    </dgm:pt>
    <dgm:pt modelId="{2F724747-E9CC-4ECF-939C-1F3FAE393533}" type="sibTrans" cxnId="{CBF167E3-095D-4200-A54E-42442276E73A}">
      <dgm:prSet/>
      <dgm:spPr/>
      <dgm:t>
        <a:bodyPr/>
        <a:lstStyle/>
        <a:p>
          <a:endParaRPr lang="en-US"/>
        </a:p>
      </dgm:t>
    </dgm:pt>
    <dgm:pt modelId="{0D66E91E-DF97-499C-8FCF-AAFC40910B37}" type="pres">
      <dgm:prSet presAssocID="{19E55265-4B15-4224-8EA2-66D36CC19D36}" presName="compositeShape" presStyleCnt="0">
        <dgm:presLayoutVars>
          <dgm:chMax val="7"/>
          <dgm:dir/>
          <dgm:resizeHandles val="exact"/>
        </dgm:presLayoutVars>
      </dgm:prSet>
      <dgm:spPr/>
    </dgm:pt>
    <dgm:pt modelId="{70CBAB71-94EC-454C-B1EC-0112981798EC}" type="pres">
      <dgm:prSet presAssocID="{289811B7-68E3-4E13-8557-DC4CA2FC4939}" presName="circ1" presStyleLbl="vennNode1" presStyleIdx="0" presStyleCnt="2" custLinFactNeighborX="136" custLinFactNeighborY="-8663"/>
      <dgm:spPr/>
      <dgm:t>
        <a:bodyPr/>
        <a:lstStyle/>
        <a:p>
          <a:endParaRPr lang="en-US"/>
        </a:p>
      </dgm:t>
    </dgm:pt>
    <dgm:pt modelId="{3BC8C7BC-EAC5-455E-9346-3C861121DD4F}" type="pres">
      <dgm:prSet presAssocID="{289811B7-68E3-4E13-8557-DC4CA2FC493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4B787-3EC0-4316-9061-ABA8BC1917A8}" type="pres">
      <dgm:prSet presAssocID="{BB378A06-93E7-440C-BC2C-D640142EE419}" presName="circ2" presStyleLbl="vennNode1" presStyleIdx="1" presStyleCnt="2"/>
      <dgm:spPr/>
      <dgm:t>
        <a:bodyPr/>
        <a:lstStyle/>
        <a:p>
          <a:endParaRPr lang="en-US"/>
        </a:p>
      </dgm:t>
    </dgm:pt>
    <dgm:pt modelId="{230999A5-2D47-45C5-ABC6-7F1AA52A59B6}" type="pres">
      <dgm:prSet presAssocID="{BB378A06-93E7-440C-BC2C-D640142EE41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E37434-AECD-4459-BCE3-8CAAF3537868}" type="presOf" srcId="{BB378A06-93E7-440C-BC2C-D640142EE419}" destId="{35F4B787-3EC0-4316-9061-ABA8BC1917A8}" srcOrd="0" destOrd="0" presId="urn:microsoft.com/office/officeart/2005/8/layout/venn1"/>
    <dgm:cxn modelId="{D94C6FD5-3F7D-4422-8DFD-8BE8181ED0C5}" type="presOf" srcId="{19E55265-4B15-4224-8EA2-66D36CC19D36}" destId="{0D66E91E-DF97-499C-8FCF-AAFC40910B37}" srcOrd="0" destOrd="0" presId="urn:microsoft.com/office/officeart/2005/8/layout/venn1"/>
    <dgm:cxn modelId="{CBF167E3-095D-4200-A54E-42442276E73A}" srcId="{19E55265-4B15-4224-8EA2-66D36CC19D36}" destId="{BB378A06-93E7-440C-BC2C-D640142EE419}" srcOrd="1" destOrd="0" parTransId="{6675ACA2-577D-4E0E-8C1D-B6E6A08EBFC5}" sibTransId="{2F724747-E9CC-4ECF-939C-1F3FAE393533}"/>
    <dgm:cxn modelId="{D73BC673-042C-46B4-B23F-51B4BB12B193}" type="presOf" srcId="{289811B7-68E3-4E13-8557-DC4CA2FC4939}" destId="{70CBAB71-94EC-454C-B1EC-0112981798EC}" srcOrd="0" destOrd="0" presId="urn:microsoft.com/office/officeart/2005/8/layout/venn1"/>
    <dgm:cxn modelId="{BB994581-07D3-4EB2-B05E-C81AEF7C4EB4}" type="presOf" srcId="{BB378A06-93E7-440C-BC2C-D640142EE419}" destId="{230999A5-2D47-45C5-ABC6-7F1AA52A59B6}" srcOrd="1" destOrd="0" presId="urn:microsoft.com/office/officeart/2005/8/layout/venn1"/>
    <dgm:cxn modelId="{3896B843-E4F7-4C78-9550-C25D0384C965}" type="presOf" srcId="{289811B7-68E3-4E13-8557-DC4CA2FC4939}" destId="{3BC8C7BC-EAC5-455E-9346-3C861121DD4F}" srcOrd="1" destOrd="0" presId="urn:microsoft.com/office/officeart/2005/8/layout/venn1"/>
    <dgm:cxn modelId="{5CE3E682-D9D5-459A-B7EA-0B727D11CCBC}" srcId="{19E55265-4B15-4224-8EA2-66D36CC19D36}" destId="{289811B7-68E3-4E13-8557-DC4CA2FC4939}" srcOrd="0" destOrd="0" parTransId="{C886BADC-54D2-4DED-86B5-AEC1C9A721A5}" sibTransId="{4926A539-65E8-40E0-873F-33D6CD875A9B}"/>
    <dgm:cxn modelId="{1744FB6E-93D3-449E-AA7B-A8AA857C362F}" type="presParOf" srcId="{0D66E91E-DF97-499C-8FCF-AAFC40910B37}" destId="{70CBAB71-94EC-454C-B1EC-0112981798EC}" srcOrd="0" destOrd="0" presId="urn:microsoft.com/office/officeart/2005/8/layout/venn1"/>
    <dgm:cxn modelId="{A6BEEED7-7365-4178-9959-EB423CB561DC}" type="presParOf" srcId="{0D66E91E-DF97-499C-8FCF-AAFC40910B37}" destId="{3BC8C7BC-EAC5-455E-9346-3C861121DD4F}" srcOrd="1" destOrd="0" presId="urn:microsoft.com/office/officeart/2005/8/layout/venn1"/>
    <dgm:cxn modelId="{4FEDCD45-76D3-4CC7-AEDE-6E0344CA824C}" type="presParOf" srcId="{0D66E91E-DF97-499C-8FCF-AAFC40910B37}" destId="{35F4B787-3EC0-4316-9061-ABA8BC1917A8}" srcOrd="2" destOrd="0" presId="urn:microsoft.com/office/officeart/2005/8/layout/venn1"/>
    <dgm:cxn modelId="{E2AA1163-4167-4CF2-8907-6C4FB8F6CB11}" type="presParOf" srcId="{0D66E91E-DF97-499C-8FCF-AAFC40910B37}" destId="{230999A5-2D47-45C5-ABC6-7F1AA52A59B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BAB71-94EC-454C-B1EC-0112981798EC}">
      <dsp:nvSpPr>
        <dsp:cNvPr id="0" name=""/>
        <dsp:cNvSpPr/>
      </dsp:nvSpPr>
      <dsp:spPr>
        <a:xfrm>
          <a:off x="76196" y="0"/>
          <a:ext cx="1818513" cy="18185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Sally Strict</a:t>
          </a:r>
        </a:p>
      </dsp:txBody>
      <dsp:txXfrm>
        <a:off x="330133" y="214441"/>
        <a:ext cx="1048512" cy="1389629"/>
      </dsp:txXfrm>
    </dsp:sp>
    <dsp:sp modelId="{35F4B787-3EC0-4316-9061-ABA8BC1917A8}">
      <dsp:nvSpPr>
        <dsp:cNvPr id="0" name=""/>
        <dsp:cNvSpPr/>
      </dsp:nvSpPr>
      <dsp:spPr>
        <a:xfrm>
          <a:off x="1384363" y="81343"/>
          <a:ext cx="1818513" cy="18185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Larry Lax</a:t>
          </a:r>
          <a:endParaRPr lang="en-US" sz="1800" kern="1200" dirty="0"/>
        </a:p>
      </dsp:txBody>
      <dsp:txXfrm>
        <a:off x="1900428" y="295785"/>
        <a:ext cx="1048512" cy="1389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9B90F9D-0191-48E0-A3DD-64085FE6778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F66CF11-11BF-4713-AA35-C7083F693D0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0" y="2753360"/>
            <a:ext cx="4013200" cy="59944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COMPARE/</a:t>
            </a:r>
            <a:br>
              <a:rPr lang="en-US" sz="3200" dirty="0" smtClean="0"/>
            </a:br>
            <a:r>
              <a:rPr lang="en-US" sz="3200" dirty="0" smtClean="0"/>
              <a:t>CONTRAST ESSAY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193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2020824"/>
            <a:ext cx="8534400" cy="4075176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Create a </a:t>
            </a:r>
            <a:r>
              <a:rPr lang="en-US" sz="3200" u="sng" dirty="0"/>
              <a:t>L</a:t>
            </a:r>
            <a:r>
              <a:rPr lang="en-US" sz="3200" u="sng" dirty="0" smtClean="0"/>
              <a:t>ist OR Venn Diagram</a:t>
            </a:r>
            <a:br>
              <a:rPr lang="en-US" sz="3200" u="sng" dirty="0" smtClean="0"/>
            </a:br>
            <a:r>
              <a:rPr lang="en-US" sz="3200" dirty="0" smtClean="0"/>
              <a:t>list at least 3 similarities, 3 differences</a:t>
            </a:r>
          </a:p>
          <a:p>
            <a:pPr algn="l"/>
            <a:endParaRPr lang="en-US" sz="3200" u="sng" dirty="0" smtClean="0"/>
          </a:p>
          <a:p>
            <a:pPr algn="l"/>
            <a:r>
              <a:rPr lang="en-US" sz="2800" u="sng" dirty="0" smtClean="0"/>
              <a:t>Sally Strict</a:t>
            </a:r>
            <a:r>
              <a:rPr lang="en-US" sz="2800" dirty="0" smtClean="0"/>
              <a:t>		</a:t>
            </a:r>
            <a:r>
              <a:rPr lang="en-US" sz="2800" u="sng" dirty="0" smtClean="0"/>
              <a:t>Larry Lax</a:t>
            </a:r>
          </a:p>
          <a:p>
            <a:pPr algn="l"/>
            <a:r>
              <a:rPr lang="en-US" sz="1600" dirty="0" smtClean="0"/>
              <a:t>Always on time, prepared	Usually late, scrambles to prepare</a:t>
            </a:r>
          </a:p>
          <a:p>
            <a:pPr algn="l"/>
            <a:r>
              <a:rPr lang="en-US" sz="1600" dirty="0" smtClean="0"/>
              <a:t>High Standard for grades	High Standard for grades</a:t>
            </a:r>
          </a:p>
          <a:p>
            <a:pPr algn="l"/>
            <a:r>
              <a:rPr lang="en-US" sz="1600" dirty="0" smtClean="0"/>
              <a:t>Sticks to material; no humor	loves to joke, sometimes sidetracked</a:t>
            </a:r>
          </a:p>
          <a:p>
            <a:pPr algn="l"/>
            <a:r>
              <a:rPr lang="en-US" sz="1600" dirty="0" smtClean="0"/>
              <a:t>Demands students raise hands 	Prefers raising hands, but doesn’t enforce</a:t>
            </a:r>
          </a:p>
          <a:p>
            <a:pPr algn="l"/>
            <a:r>
              <a:rPr lang="en-US" sz="1600" dirty="0" smtClean="0"/>
              <a:t>Frequent Homework		Occasional homework</a:t>
            </a:r>
          </a:p>
          <a:p>
            <a:pPr algn="l"/>
            <a:r>
              <a:rPr lang="en-US" sz="1600" dirty="0" smtClean="0"/>
              <a:t>No </a:t>
            </a:r>
            <a:r>
              <a:rPr lang="en-US" sz="1600" dirty="0" err="1" smtClean="0"/>
              <a:t>Latework</a:t>
            </a:r>
            <a:r>
              <a:rPr lang="en-US" sz="1600" dirty="0" smtClean="0"/>
              <a:t>		</a:t>
            </a:r>
            <a:r>
              <a:rPr lang="en-US" sz="1600" dirty="0" err="1" smtClean="0"/>
              <a:t>Latework</a:t>
            </a:r>
            <a:r>
              <a:rPr lang="en-US" sz="1600" dirty="0" smtClean="0"/>
              <a:t> okay but deducted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BRAINSTORM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9544939"/>
              </p:ext>
            </p:extLst>
          </p:nvPr>
        </p:nvGraphicFramePr>
        <p:xfrm>
          <a:off x="5867400" y="3200400"/>
          <a:ext cx="3276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5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COMPLETE THESE </a:t>
            </a:r>
            <a:br>
              <a:rPr lang="en-US" sz="2800" dirty="0" smtClean="0"/>
            </a:br>
            <a:r>
              <a:rPr lang="en-US" sz="2800" dirty="0" smtClean="0"/>
              <a:t>4 STEPS</a:t>
            </a:r>
            <a:endParaRPr lang="en-US" sz="28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3"/>
          </p:nvPr>
        </p:nvSpPr>
        <p:spPr>
          <a:xfrm>
            <a:off x="228600" y="1752600"/>
            <a:ext cx="90678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Label each point with a ‘s’ or ‘d’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Review your points, pick 3 strongest points overall (at least 1 similar, 1 difference)</a:t>
            </a:r>
          </a:p>
          <a:p>
            <a:pPr marL="457200" indent="-457200" algn="l">
              <a:buAutoNum type="arabicPeriod" startAt="3"/>
            </a:pPr>
            <a:r>
              <a:rPr lang="en-US" dirty="0" smtClean="0">
                <a:solidFill>
                  <a:srgbClr val="00B0F0"/>
                </a:solidFill>
              </a:rPr>
              <a:t>Under your list/</a:t>
            </a:r>
            <a:r>
              <a:rPr lang="en-US" dirty="0" err="1" smtClean="0">
                <a:solidFill>
                  <a:srgbClr val="00B0F0"/>
                </a:solidFill>
              </a:rPr>
              <a:t>venn</a:t>
            </a:r>
            <a:r>
              <a:rPr lang="en-US" dirty="0" smtClean="0">
                <a:solidFill>
                  <a:srgbClr val="00B0F0"/>
                </a:solidFill>
              </a:rPr>
              <a:t> diagram, summarize your strongest topics in 1 word</a:t>
            </a:r>
          </a:p>
          <a:p>
            <a:pPr marL="457200" indent="-457200" algn="l">
              <a:buAutoNum type="arabicPeriod" startAt="3"/>
            </a:pPr>
            <a:r>
              <a:rPr lang="en-US" sz="1800" dirty="0" smtClean="0"/>
              <a:t>When done, show for credit. Grab book, find quote for each character/each point.</a:t>
            </a:r>
            <a:br>
              <a:rPr lang="en-US" sz="1800" dirty="0" smtClean="0"/>
            </a:br>
            <a:r>
              <a:rPr lang="en-US" sz="1800" dirty="0" smtClean="0"/>
              <a:t>Write down quote &amp; page number.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90600" y="36576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/>
              <a:t>Sally Strict</a:t>
            </a:r>
            <a:r>
              <a:rPr lang="en-US" sz="3200" dirty="0" smtClean="0"/>
              <a:t>			</a:t>
            </a:r>
            <a:r>
              <a:rPr lang="en-US" sz="3200" u="sng" dirty="0" smtClean="0"/>
              <a:t>Larry Lax</a:t>
            </a:r>
          </a:p>
          <a:p>
            <a:r>
              <a:rPr lang="en-US" dirty="0" smtClean="0"/>
              <a:t>Always on time, prepared		Usually late, scrambles to prepare</a:t>
            </a:r>
          </a:p>
          <a:p>
            <a:r>
              <a:rPr lang="en-US" dirty="0" smtClean="0"/>
              <a:t>High Standard for grades		High Standard for grades</a:t>
            </a:r>
          </a:p>
          <a:p>
            <a:r>
              <a:rPr lang="en-US" dirty="0" smtClean="0"/>
              <a:t>Sticks to material; no humor		loves to joke, sometimes sidetracked</a:t>
            </a:r>
          </a:p>
          <a:p>
            <a:r>
              <a:rPr lang="en-US" dirty="0" smtClean="0"/>
              <a:t>Demands students raise hands 	Prefers raising hands, but doesn’t enforce</a:t>
            </a:r>
          </a:p>
          <a:p>
            <a:r>
              <a:rPr lang="en-US" dirty="0" smtClean="0"/>
              <a:t>Occasional </a:t>
            </a:r>
            <a:r>
              <a:rPr lang="en-US" dirty="0" smtClean="0"/>
              <a:t>Homework		Occasional homework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Latework</a:t>
            </a:r>
            <a:r>
              <a:rPr lang="en-US" dirty="0" smtClean="0"/>
              <a:t>			</a:t>
            </a:r>
            <a:r>
              <a:rPr lang="en-US" dirty="0" err="1" smtClean="0"/>
              <a:t>Latework</a:t>
            </a:r>
            <a:r>
              <a:rPr lang="en-US" dirty="0" smtClean="0"/>
              <a:t> okay but deducts points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140875"/>
            <a:ext cx="30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>
                <a:solidFill>
                  <a:srgbClr val="FF0000"/>
                </a:solidFill>
              </a:rPr>
              <a:t>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4114800"/>
            <a:ext cx="30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>
                <a:solidFill>
                  <a:srgbClr val="FF0000"/>
                </a:solidFill>
              </a:rPr>
              <a:t>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140875"/>
            <a:ext cx="30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8674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Preparedness (Sally is very prepared, Larry is scattered)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Class atmosphere (Sally is dry and focused, Larry is more relaxed and impulsive)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Standards of Students (both have high standards for students to achieve)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49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73</TotalTime>
  <Words>131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BlackTie</vt:lpstr>
      <vt:lpstr>COMPARE/ CONTRAST ESSAY</vt:lpstr>
      <vt:lpstr>BRAINSTORM</vt:lpstr>
      <vt:lpstr>COMPLETE THESE  4 STEPS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COMPARE/ CONTRAST ESSAY</dc:title>
  <dc:creator>Karen</dc:creator>
  <cp:lastModifiedBy>Karen</cp:lastModifiedBy>
  <cp:revision>8</cp:revision>
  <dcterms:created xsi:type="dcterms:W3CDTF">2012-10-08T04:53:36Z</dcterms:created>
  <dcterms:modified xsi:type="dcterms:W3CDTF">2012-10-08T06:07:20Z</dcterms:modified>
</cp:coreProperties>
</file>